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3.1 Adjective agreement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Decide if these adjectives describe Paul, Claire or both Paul and Claire.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Paul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Claire</a:t>
            </a:r>
          </a:p>
          <a:p>
            <a:r>
              <a:rPr lang="en-US" i="1" dirty="0" smtClean="0">
                <a:latin typeface="Comic Sans MS" panose="030F0702030302020204" pitchFamily="66" charset="0"/>
              </a:rPr>
              <a:t>Paul et </a:t>
            </a:r>
            <a:r>
              <a:rPr lang="en-US" i="1" dirty="0" smtClean="0">
                <a:latin typeface="Comic Sans MS" panose="030F0702030302020204" pitchFamily="66" charset="0"/>
              </a:rPr>
              <a:t>Claire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Then discuss what they mean.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473" y="4627428"/>
            <a:ext cx="1672438" cy="179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8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>
                <a:latin typeface="Comic Sans MS" panose="030F0702030302020204" pitchFamily="66" charset="0"/>
              </a:rPr>
              <a:t>b</a:t>
            </a:r>
            <a:r>
              <a:rPr lang="en-US" dirty="0" err="1" smtClean="0">
                <a:latin typeface="Comic Sans MS" panose="030F0702030302020204" pitchFamily="66" charset="0"/>
              </a:rPr>
              <a:t>run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err="1">
                <a:latin typeface="Comic Sans MS" panose="030F0702030302020204" pitchFamily="66" charset="0"/>
              </a:rPr>
              <a:t>m</a:t>
            </a:r>
            <a:r>
              <a:rPr lang="en-US" dirty="0" err="1" smtClean="0">
                <a:latin typeface="Comic Sans MS" panose="030F0702030302020204" pitchFamily="66" charset="0"/>
              </a:rPr>
              <a:t>échante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s</a:t>
            </a:r>
            <a:r>
              <a:rPr lang="en-US" dirty="0" smtClean="0">
                <a:latin typeface="Comic Sans MS" panose="030F0702030302020204" pitchFamily="66" charset="0"/>
              </a:rPr>
              <a:t>portive</a:t>
            </a:r>
          </a:p>
          <a:p>
            <a:r>
              <a:rPr lang="en-US" dirty="0" err="1">
                <a:latin typeface="Comic Sans MS" panose="030F0702030302020204" pitchFamily="66" charset="0"/>
              </a:rPr>
              <a:t>s</a:t>
            </a:r>
            <a:r>
              <a:rPr lang="en-US" dirty="0" err="1" smtClean="0">
                <a:latin typeface="Comic Sans MS" panose="030F0702030302020204" pitchFamily="66" charset="0"/>
              </a:rPr>
              <a:t>érieux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err="1" smtClean="0">
                <a:latin typeface="Comic Sans MS" panose="030F0702030302020204" pitchFamily="66" charset="0"/>
              </a:rPr>
              <a:t>gentille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b</a:t>
            </a:r>
            <a:r>
              <a:rPr lang="en-US" dirty="0" smtClean="0">
                <a:latin typeface="Comic Sans MS" panose="030F0702030302020204" pitchFamily="66" charset="0"/>
              </a:rPr>
              <a:t>runette</a:t>
            </a:r>
          </a:p>
          <a:p>
            <a:r>
              <a:rPr lang="en-US" dirty="0">
                <a:latin typeface="Comic Sans MS" panose="030F0702030302020204" pitchFamily="66" charset="0"/>
              </a:rPr>
              <a:t>n</a:t>
            </a:r>
            <a:r>
              <a:rPr lang="en-US" dirty="0" smtClean="0">
                <a:latin typeface="Comic Sans MS" panose="030F0702030302020204" pitchFamily="66" charset="0"/>
              </a:rPr>
              <a:t>asty/mean</a:t>
            </a:r>
          </a:p>
          <a:p>
            <a:r>
              <a:rPr lang="en-US" dirty="0">
                <a:latin typeface="Comic Sans MS" panose="030F0702030302020204" pitchFamily="66" charset="0"/>
              </a:rPr>
              <a:t>a</a:t>
            </a:r>
            <a:r>
              <a:rPr lang="en-US" dirty="0" smtClean="0">
                <a:latin typeface="Comic Sans MS" panose="030F0702030302020204" pitchFamily="66" charset="0"/>
              </a:rPr>
              <a:t>thletic</a:t>
            </a:r>
          </a:p>
          <a:p>
            <a:r>
              <a:rPr lang="en-US" dirty="0">
                <a:latin typeface="Comic Sans MS" panose="030F0702030302020204" pitchFamily="66" charset="0"/>
              </a:rPr>
              <a:t>s</a:t>
            </a:r>
            <a:r>
              <a:rPr lang="en-US" dirty="0" smtClean="0">
                <a:latin typeface="Comic Sans MS" panose="030F0702030302020204" pitchFamily="66" charset="0"/>
              </a:rPr>
              <a:t>erious</a:t>
            </a:r>
          </a:p>
          <a:p>
            <a:r>
              <a:rPr lang="en-US" dirty="0">
                <a:latin typeface="Comic Sans MS" panose="030F0702030302020204" pitchFamily="66" charset="0"/>
              </a:rPr>
              <a:t>n</a:t>
            </a:r>
            <a:r>
              <a:rPr lang="en-US" dirty="0" smtClean="0">
                <a:latin typeface="Comic Sans MS" panose="030F0702030302020204" pitchFamily="66" charset="0"/>
              </a:rPr>
              <a:t>ice/kind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285" y="3906127"/>
            <a:ext cx="2691000" cy="26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7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>
                <a:latin typeface="Comic Sans MS" panose="030F0702030302020204" pitchFamily="66" charset="0"/>
              </a:rPr>
              <a:t>t</a:t>
            </a:r>
            <a:r>
              <a:rPr lang="en-US" dirty="0" err="1" smtClean="0">
                <a:latin typeface="Comic Sans MS" panose="030F0702030302020204" pitchFamily="66" charset="0"/>
              </a:rPr>
              <a:t>imide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m</a:t>
            </a:r>
            <a:r>
              <a:rPr lang="en-US" dirty="0" smtClean="0">
                <a:latin typeface="Comic Sans MS" panose="030F0702030302020204" pitchFamily="66" charset="0"/>
              </a:rPr>
              <a:t>ince</a:t>
            </a:r>
          </a:p>
          <a:p>
            <a:r>
              <a:rPr lang="en-US" dirty="0" err="1">
                <a:latin typeface="Comic Sans MS" panose="030F0702030302020204" pitchFamily="66" charset="0"/>
              </a:rPr>
              <a:t>g</a:t>
            </a:r>
            <a:r>
              <a:rPr lang="en-US" dirty="0" err="1" smtClean="0">
                <a:latin typeface="Comic Sans MS" panose="030F0702030302020204" pitchFamily="66" charset="0"/>
              </a:rPr>
              <a:t>rosse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err="1">
                <a:latin typeface="Comic Sans MS" panose="030F0702030302020204" pitchFamily="66" charset="0"/>
              </a:rPr>
              <a:t>c</a:t>
            </a:r>
            <a:r>
              <a:rPr lang="en-US" dirty="0" err="1" smtClean="0">
                <a:latin typeface="Comic Sans MS" panose="030F0702030302020204" pitchFamily="66" charset="0"/>
              </a:rPr>
              <a:t>réatif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err="1" smtClean="0">
                <a:latin typeface="Comic Sans MS" panose="030F0702030302020204" pitchFamily="66" charset="0"/>
              </a:rPr>
              <a:t>génial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s</a:t>
            </a:r>
            <a:r>
              <a:rPr lang="en-US" dirty="0" smtClean="0">
                <a:latin typeface="Comic Sans MS" panose="030F0702030302020204" pitchFamily="66" charset="0"/>
              </a:rPr>
              <a:t>hy</a:t>
            </a:r>
          </a:p>
          <a:p>
            <a:r>
              <a:rPr lang="en-US" dirty="0">
                <a:latin typeface="Comic Sans MS" panose="030F0702030302020204" pitchFamily="66" charset="0"/>
              </a:rPr>
              <a:t>t</a:t>
            </a:r>
            <a:r>
              <a:rPr lang="en-US" dirty="0" smtClean="0">
                <a:latin typeface="Comic Sans MS" panose="030F0702030302020204" pitchFamily="66" charset="0"/>
              </a:rPr>
              <a:t>hin</a:t>
            </a:r>
          </a:p>
          <a:p>
            <a:r>
              <a:rPr lang="en-US" dirty="0">
                <a:latin typeface="Comic Sans MS" panose="030F0702030302020204" pitchFamily="66" charset="0"/>
              </a:rPr>
              <a:t>f</a:t>
            </a:r>
            <a:r>
              <a:rPr lang="en-US" dirty="0" smtClean="0">
                <a:latin typeface="Comic Sans MS" panose="030F0702030302020204" pitchFamily="66" charset="0"/>
              </a:rPr>
              <a:t>at</a:t>
            </a:r>
          </a:p>
          <a:p>
            <a:r>
              <a:rPr lang="en-US" dirty="0">
                <a:latin typeface="Comic Sans MS" panose="030F0702030302020204" pitchFamily="66" charset="0"/>
              </a:rPr>
              <a:t>c</a:t>
            </a:r>
            <a:r>
              <a:rPr lang="en-US" dirty="0" smtClean="0">
                <a:latin typeface="Comic Sans MS" panose="030F0702030302020204" pitchFamily="66" charset="0"/>
              </a:rPr>
              <a:t>reative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awesome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805" y="4819802"/>
            <a:ext cx="1811426" cy="124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6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>
                <a:latin typeface="Comic Sans MS" panose="030F0702030302020204" pitchFamily="66" charset="0"/>
              </a:rPr>
              <a:t>p</a:t>
            </a:r>
            <a:r>
              <a:rPr lang="en-US" dirty="0" err="1" smtClean="0">
                <a:latin typeface="Comic Sans MS" panose="030F0702030302020204" pitchFamily="66" charset="0"/>
              </a:rPr>
              <a:t>arasseuse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err="1">
                <a:latin typeface="Comic Sans MS" panose="030F0702030302020204" pitchFamily="66" charset="0"/>
              </a:rPr>
              <a:t>m</a:t>
            </a:r>
            <a:r>
              <a:rPr lang="en-US" dirty="0" err="1" smtClean="0">
                <a:latin typeface="Comic Sans MS" panose="030F0702030302020204" pitchFamily="66" charset="0"/>
              </a:rPr>
              <a:t>arrant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r</a:t>
            </a:r>
            <a:r>
              <a:rPr lang="en-US" dirty="0" smtClean="0">
                <a:latin typeface="Comic Sans MS" panose="030F0702030302020204" pitchFamily="66" charset="0"/>
              </a:rPr>
              <a:t>oux</a:t>
            </a:r>
          </a:p>
          <a:p>
            <a:r>
              <a:rPr lang="en-US" dirty="0">
                <a:latin typeface="Comic Sans MS" panose="030F0702030302020204" pitchFamily="66" charset="0"/>
              </a:rPr>
              <a:t>f</a:t>
            </a:r>
            <a:r>
              <a:rPr lang="en-US" dirty="0" smtClean="0">
                <a:latin typeface="Comic Sans MS" panose="030F0702030302020204" pitchFamily="66" charset="0"/>
              </a:rPr>
              <a:t>orte</a:t>
            </a:r>
          </a:p>
          <a:p>
            <a:r>
              <a:rPr lang="en-US" dirty="0" err="1" smtClean="0">
                <a:latin typeface="Comic Sans MS" panose="030F0702030302020204" pitchFamily="66" charset="0"/>
              </a:rPr>
              <a:t>sympathique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l</a:t>
            </a:r>
            <a:r>
              <a:rPr lang="en-US" dirty="0" smtClean="0">
                <a:latin typeface="Comic Sans MS" panose="030F0702030302020204" pitchFamily="66" charset="0"/>
              </a:rPr>
              <a:t>azy</a:t>
            </a:r>
          </a:p>
          <a:p>
            <a:r>
              <a:rPr lang="en-US" dirty="0">
                <a:latin typeface="Comic Sans MS" panose="030F0702030302020204" pitchFamily="66" charset="0"/>
              </a:rPr>
              <a:t>f</a:t>
            </a:r>
            <a:r>
              <a:rPr lang="en-US" dirty="0" smtClean="0">
                <a:latin typeface="Comic Sans MS" panose="030F0702030302020204" pitchFamily="66" charset="0"/>
              </a:rPr>
              <a:t>unny</a:t>
            </a:r>
          </a:p>
          <a:p>
            <a:r>
              <a:rPr lang="en-US" dirty="0">
                <a:latin typeface="Comic Sans MS" panose="030F0702030302020204" pitchFamily="66" charset="0"/>
              </a:rPr>
              <a:t>r</a:t>
            </a:r>
            <a:r>
              <a:rPr lang="en-US" dirty="0" smtClean="0">
                <a:latin typeface="Comic Sans MS" panose="030F0702030302020204" pitchFamily="66" charset="0"/>
              </a:rPr>
              <a:t>ed hair</a:t>
            </a:r>
          </a:p>
          <a:p>
            <a:r>
              <a:rPr lang="en-US" dirty="0">
                <a:latin typeface="Comic Sans MS" panose="030F0702030302020204" pitchFamily="66" charset="0"/>
              </a:rPr>
              <a:t>s</a:t>
            </a:r>
            <a:r>
              <a:rPr lang="en-US" dirty="0" smtClean="0">
                <a:latin typeface="Comic Sans MS" panose="030F0702030302020204" pitchFamily="66" charset="0"/>
              </a:rPr>
              <a:t>trong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nice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701" y="4438148"/>
            <a:ext cx="1761134" cy="181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9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Ça</a:t>
            </a:r>
            <a:r>
              <a:rPr lang="en-US" dirty="0" smtClean="0"/>
              <a:t> </a:t>
            </a:r>
            <a:r>
              <a:rPr lang="en-US" dirty="0" err="1" smtClean="0"/>
              <a:t>veut</a:t>
            </a:r>
            <a:r>
              <a:rPr lang="en-US" dirty="0" smtClean="0"/>
              <a:t> dire la </a:t>
            </a:r>
            <a:r>
              <a:rPr lang="en-US" dirty="0" err="1" smtClean="0"/>
              <a:t>même</a:t>
            </a:r>
            <a:r>
              <a:rPr lang="en-US" dirty="0" smtClean="0"/>
              <a:t> chose!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g</a:t>
            </a:r>
            <a:r>
              <a:rPr lang="en-US" sz="2800" dirty="0" smtClean="0">
                <a:latin typeface="Comic Sans MS" panose="030F0702030302020204" pitchFamily="66" charset="0"/>
              </a:rPr>
              <a:t>rand</a:t>
            </a:r>
          </a:p>
          <a:p>
            <a:r>
              <a:rPr lang="en-US" sz="2800" dirty="0" err="1">
                <a:latin typeface="Comic Sans MS" panose="030F0702030302020204" pitchFamily="66" charset="0"/>
              </a:rPr>
              <a:t>s</a:t>
            </a:r>
            <a:r>
              <a:rPr lang="en-US" sz="2800" dirty="0" err="1" smtClean="0">
                <a:latin typeface="Comic Sans MS" panose="030F0702030302020204" pitchFamily="66" charset="0"/>
              </a:rPr>
              <a:t>érieux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r>
              <a:rPr lang="en-US" sz="2800" dirty="0" err="1" smtClean="0">
                <a:latin typeface="Comic Sans MS" panose="030F0702030302020204" pitchFamily="66" charset="0"/>
              </a:rPr>
              <a:t>gros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r>
              <a:rPr lang="en-US" sz="2800" dirty="0" err="1">
                <a:latin typeface="Comic Sans MS" panose="030F0702030302020204" pitchFamily="66" charset="0"/>
              </a:rPr>
              <a:t>p</a:t>
            </a:r>
            <a:r>
              <a:rPr lang="en-US" sz="2800" dirty="0" err="1" smtClean="0">
                <a:latin typeface="Comic Sans MS" panose="030F0702030302020204" pitchFamily="66" charset="0"/>
              </a:rPr>
              <a:t>énible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r>
              <a:rPr lang="en-US" sz="2800" dirty="0" smtClean="0">
                <a:latin typeface="Comic Sans MS" panose="030F0702030302020204" pitchFamily="66" charset="0"/>
              </a:rPr>
              <a:t>long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>
                <a:latin typeface="Comic Sans MS" panose="030F0702030302020204" pitchFamily="66" charset="0"/>
              </a:rPr>
              <a:t>p</a:t>
            </a:r>
            <a:r>
              <a:rPr lang="en-US" sz="2800" dirty="0" smtClean="0">
                <a:latin typeface="Comic Sans MS" panose="030F0702030302020204" pitchFamily="66" charset="0"/>
              </a:rPr>
              <a:t>as </a:t>
            </a:r>
            <a:r>
              <a:rPr lang="en-US" sz="2800" dirty="0" err="1" smtClean="0">
                <a:latin typeface="Comic Sans MS" panose="030F0702030302020204" pitchFamily="66" charset="0"/>
              </a:rPr>
              <a:t>marrant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</a:rPr>
              <a:t>p</a:t>
            </a:r>
            <a:r>
              <a:rPr lang="en-US" sz="2800" dirty="0" smtClean="0">
                <a:latin typeface="Comic Sans MS" panose="030F0702030302020204" pitchFamily="66" charset="0"/>
              </a:rPr>
              <a:t>as petit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p</a:t>
            </a:r>
            <a:r>
              <a:rPr lang="en-US" sz="2800" dirty="0" smtClean="0">
                <a:latin typeface="Comic Sans MS" panose="030F0702030302020204" pitchFamily="66" charset="0"/>
              </a:rPr>
              <a:t>as </a:t>
            </a:r>
            <a:r>
              <a:rPr lang="en-US" sz="2800" dirty="0" err="1" smtClean="0">
                <a:latin typeface="Comic Sans MS" panose="030F0702030302020204" pitchFamily="66" charset="0"/>
              </a:rPr>
              <a:t>génial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</a:rPr>
              <a:t>p</a:t>
            </a:r>
            <a:r>
              <a:rPr lang="en-US" sz="2800" dirty="0" smtClean="0">
                <a:latin typeface="Comic Sans MS" panose="030F0702030302020204" pitchFamily="66" charset="0"/>
              </a:rPr>
              <a:t>as mince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p</a:t>
            </a:r>
            <a:r>
              <a:rPr lang="en-US" sz="2800" dirty="0" smtClean="0">
                <a:latin typeface="Comic Sans MS" panose="030F0702030302020204" pitchFamily="66" charset="0"/>
              </a:rPr>
              <a:t>as court</a:t>
            </a:r>
          </a:p>
          <a:p>
            <a:endParaRPr lang="en-US" dirty="0" smtClean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31628" y="2974489"/>
                <a:ext cx="1939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628" y="2974489"/>
                <a:ext cx="193964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40625" r="-3437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999" y="5155692"/>
            <a:ext cx="1898294" cy="127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3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CD activity  2 on page 80</a:t>
            </a:r>
          </a:p>
          <a:p>
            <a:r>
              <a:rPr lang="en-US" dirty="0" smtClean="0"/>
              <a:t>CD 3 Track 1</a:t>
            </a:r>
          </a:p>
          <a:p>
            <a:r>
              <a:rPr lang="en-US" dirty="0" smtClean="0"/>
              <a:t>Il </a:t>
            </a:r>
            <a:r>
              <a:rPr lang="en-US" dirty="0" err="1" smtClean="0"/>
              <a:t>y’en</a:t>
            </a:r>
            <a:r>
              <a:rPr lang="en-US" smtClean="0"/>
              <a:t> a six.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087" y="3396399"/>
            <a:ext cx="3417683" cy="320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5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TC104033919[[fn=Circuit]]</Template>
  <TotalTime>31</TotalTime>
  <Words>98</Words>
  <Application>Microsoft Office PowerPoint</Application>
  <PresentationFormat>Widescreen</PresentationFormat>
  <Paragraphs>51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Cambria Math</vt:lpstr>
      <vt:lpstr>Comic Sans MS</vt:lpstr>
      <vt:lpstr>Trebuchet MS</vt:lpstr>
      <vt:lpstr>Tw Cen MT</vt:lpstr>
      <vt:lpstr>Circuit</vt:lpstr>
      <vt:lpstr>3.1 Adjective agreement</vt:lpstr>
      <vt:lpstr>PowerPoint Presentation</vt:lpstr>
      <vt:lpstr>PowerPoint Presentation</vt:lpstr>
      <vt:lpstr>PowerPoint Presentation</vt:lpstr>
      <vt:lpstr>Ça veut dire la même chose!</vt:lpstr>
      <vt:lpstr>PowerPoint Presentation</vt:lpstr>
    </vt:vector>
  </TitlesOfParts>
  <Company>WTPS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3.1 Adjective agreement</dc:title>
  <dc:creator>Patricia Cedrone</dc:creator>
  <cp:lastModifiedBy>Patricia Cedrone</cp:lastModifiedBy>
  <cp:revision>7</cp:revision>
  <dcterms:created xsi:type="dcterms:W3CDTF">2014-10-01T15:01:47Z</dcterms:created>
  <dcterms:modified xsi:type="dcterms:W3CDTF">2014-10-02T15:32:00Z</dcterms:modified>
</cp:coreProperties>
</file>